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DM Sans Semi Bold"/>
      <p:regular r:id="rId20"/>
    </p:embeddedFont>
    <p:embeddedFont>
      <p:font typeface="DM Sans Semi Bold"/>
      <p:regular r:id="rId21"/>
    </p:embeddedFont>
    <p:embeddedFont>
      <p:font typeface="DM Sans Semi Bold"/>
      <p:regular r:id="rId22"/>
    </p:embeddedFont>
    <p:embeddedFont>
      <p:font typeface="DM Sans Semi Bold"/>
      <p:regular r:id="rId23"/>
    </p:embeddedFont>
    <p:embeddedFont>
      <p:font typeface="Inter Medium"/>
      <p:regular r:id="rId24"/>
    </p:embeddedFont>
    <p:embeddedFont>
      <p:font typeface="Inter Medium"/>
      <p:regular r:id="rId25"/>
    </p:embeddedFont>
    <p:embeddedFont>
      <p:font typeface="Inter Medium"/>
      <p:regular r:id="rId26"/>
    </p:embeddedFont>
    <p:embeddedFont>
      <p:font typeface="Inter Medium"/>
      <p:regular r:id="rId2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Relationship Id="rId26" Type="http://schemas.openxmlformats.org/officeDocument/2006/relationships/font" Target="fonts/font7.fntdata"/><Relationship Id="rId27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1-1.png>
</file>

<file path=ppt/media/image-11-2.png>
</file>

<file path=ppt/media/image-11-3.png>
</file>

<file path=ppt/media/image-11-4.png>
</file>

<file path=ppt/media/image-11-5.png>
</file>

<file path=ppt/media/image-12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image" Target="../media/image-11-5.png"/><Relationship Id="rId6" Type="http://schemas.openxmlformats.org/officeDocument/2006/relationships/slideLayout" Target="../slideLayouts/slideLayout12.xml"/><Relationship Id="rId7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95607"/>
            <a:ext cx="7556421" cy="354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Məlumatlar iqlim dəyişikliyini izləməyə və təbii fəlakətləri proqnozlaşdırmağa necə kömək edir?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042190" y="5879663"/>
            <a:ext cx="60324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Davamlı Gələcək üçün Məlumat Əsaslı Həllər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3597"/>
            <a:ext cx="107747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 Tətbiqində Qarşılaşılan Çətinliklər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048941" y="2202537"/>
            <a:ext cx="30480" cy="4873466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4" name="Shape 2"/>
          <p:cNvSpPr/>
          <p:nvPr/>
        </p:nvSpPr>
        <p:spPr>
          <a:xfrm>
            <a:off x="1273612" y="2697599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245768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6" name="Text 4"/>
          <p:cNvSpPr/>
          <p:nvPr/>
        </p:nvSpPr>
        <p:spPr>
          <a:xfrm>
            <a:off x="878860" y="250019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183011" y="2429351"/>
            <a:ext cx="47274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Məlumat Təhlükəsizliyi və Məxfiliyi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2183011" y="2919770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 toplayan cihazlar və platformalar, şəxsi məlumatları qorumağa diqqət etməlidir.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183011" y="3418761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Beynəlxalq standartlar çərçivəsində məlumatların təhlükəsizliyi təmin edilməlidir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1273612" y="4730353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1" name="Shape 9"/>
          <p:cNvSpPr/>
          <p:nvPr/>
        </p:nvSpPr>
        <p:spPr>
          <a:xfrm>
            <a:off x="793790" y="44904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2" name="Text 10"/>
          <p:cNvSpPr/>
          <p:nvPr/>
        </p:nvSpPr>
        <p:spPr>
          <a:xfrm>
            <a:off x="878860" y="45329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2183011" y="4462105"/>
            <a:ext cx="44319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 İnteqrasiyası və Uyğunluğu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2183011" y="4952524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Fərqli format və standartlarda olan məlumatların vahid sistemə birləşdirilməsi texniki çətinliklər yaradır.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273612" y="6264116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6" name="Shape 14"/>
          <p:cNvSpPr/>
          <p:nvPr/>
        </p:nvSpPr>
        <p:spPr>
          <a:xfrm>
            <a:off x="793790" y="602420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5"/>
          <p:cNvSpPr/>
          <p:nvPr/>
        </p:nvSpPr>
        <p:spPr>
          <a:xfrm>
            <a:off x="878860" y="606671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2183011" y="5995868"/>
            <a:ext cx="37722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Etik Məsələlər və İdarəetmə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2183011" y="6486287"/>
            <a:ext cx="116535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Məlumatın düzgün və ədalətli şəkildə istifadəsi təmin edilməli, sui-istifadə edilməməlidir.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9846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6650"/>
            <a:ext cx="842164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Gələcək Perspektivlər və Yeni Texnologiyalar</a:t>
            </a:r>
            <a:endParaRPr lang="en-US" sz="3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460909"/>
            <a:ext cx="793790" cy="9526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25704" y="3619619"/>
            <a:ext cx="320849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Süni İntellekt və Maşın Öyrənməsi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1825704" y="3962876"/>
            <a:ext cx="1201090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Yeni alqoritmlər data analizinin dəqiqliyini artırır və proqnozların etibarlılığını təmin edir.</a:t>
            </a:r>
            <a:endParaRPr lang="en-US" sz="12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413528"/>
            <a:ext cx="793790" cy="95261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25704" y="4572238"/>
            <a:ext cx="2012752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IoT və Ağıllı Sensorlar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1825704" y="4915495"/>
            <a:ext cx="1201090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Real vaxt data axını və regional monitorinq imkanlarını genişləndirir.</a:t>
            </a:r>
            <a:endParaRPr lang="en-US" sz="12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66147"/>
            <a:ext cx="793790" cy="95261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25704" y="5524857"/>
            <a:ext cx="299287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Blokçeyn və Uzaqdan Müşahidə</a:t>
            </a:r>
            <a:endParaRPr lang="en-US" sz="1550" dirty="0"/>
          </a:p>
        </p:txBody>
      </p:sp>
      <p:sp>
        <p:nvSpPr>
          <p:cNvPr id="12" name="Text 6"/>
          <p:cNvSpPr/>
          <p:nvPr/>
        </p:nvSpPr>
        <p:spPr>
          <a:xfrm>
            <a:off x="1825704" y="5868114"/>
            <a:ext cx="12010906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Data-nın şəffaflığını və təhlükəsizliyini artırmaq üçün innovativ yanaşmalar tətbiq olunur.</a:t>
            </a:r>
            <a:endParaRPr lang="en-US" sz="12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318766"/>
            <a:ext cx="793790" cy="116883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825704" y="6477476"/>
            <a:ext cx="202013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Qlobal Data Əlaqələri</a:t>
            </a:r>
            <a:endParaRPr lang="en-US" sz="1550" dirty="0"/>
          </a:p>
        </p:txBody>
      </p:sp>
      <p:sp>
        <p:nvSpPr>
          <p:cNvPr id="15" name="Text 8"/>
          <p:cNvSpPr/>
          <p:nvPr/>
        </p:nvSpPr>
        <p:spPr>
          <a:xfrm>
            <a:off x="1825704" y="6820733"/>
            <a:ext cx="12010906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Açıq data təşəbbüsləri və beynəlxalq əməkdaşlıq vasitəsilə məlumatların ədalətli şəkildə paylaşılması və dünya üzrə əməkdaşlıq daha da gücləndirilir. Bu, məlumatların daha şəffaf və əlçatan olmasına kömək edir.</a:t>
            </a:r>
            <a:endParaRPr lang="en-US" sz="12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221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Nəticələr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71130"/>
            <a:ext cx="170021" cy="725805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2371130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Data, iqlim dəyişikliyi və təbii fəlakətləri izləmək və proqnozlaşdırmaq üçün vacib bir vasitədir.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1133951" y="3323749"/>
            <a:ext cx="170021" cy="1088708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1644134" y="3323749"/>
            <a:ext cx="67060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"Google Project Sunroof", "IBM Environmental Intelligence Suite" və "Quake-Catcher Network" kimi layihələr bu sahədə effektiv həllər təqdim edir.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474232" y="4639270"/>
            <a:ext cx="170021" cy="725805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1984415" y="4639270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 texnologiyaları ekoloji mühafizə və davamlı inkişaf üçün güclü imkanlar yaradır.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814513" y="5591889"/>
            <a:ext cx="170021" cy="1088708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2324695" y="5591889"/>
            <a:ext cx="60255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"NASA Globe Observer" kimi layihələr insanlara iqlim dəyişikliyi ilə bağlı məlumat toplamaqda və elmi araşdırmalara dəstək verməkdə kömək edir.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760351"/>
            <a:ext cx="81594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                                  Təşəkkürlər!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49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İqlim Dəyişikliyi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23235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İqlim dəyişikliyi, artan istixana qazları (CO₂, metan, nitroz oksid) səbəbindən qlobal istiləşməyə və geniş miqyaslı təsirlərə səbəb olur.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5767626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023235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Bu proses ekosistemlərə, iqtisadiyyatlara və cəmiyyətlərə dərin təsirlər göstərir.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607022" y="3023235"/>
            <a:ext cx="284559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Fərqli mənbələrdən (peyks şəkilləri, IoT sensorları, sosial media, elmi tədqiqatlar) toplanan data, süni intellekt və maşın öyrənməsi vasitəsilə analiz edilir.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013638" y="3023235"/>
            <a:ext cx="284559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Əldə olunan məlumatlar, iqlim dəyişikliyinin izlənməsi və təbii fəlakətlərin vaxtında proqnozlaşdırılması üçün vacib qərar dəstəyi yaradır.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64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Data Nədir?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740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351651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474006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Data, müxtəlif mənbələrdən toplanan və zamanla yığılmış məlumat dəstləridir.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4740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7" name="Text 5"/>
          <p:cNvSpPr/>
          <p:nvPr/>
        </p:nvSpPr>
        <p:spPr>
          <a:xfrm>
            <a:off x="5302032" y="351651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5954078" y="3474006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Peyk Şəkilləri: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Torpaq istifadəsi, meşə örtüyü, buzlaqların əriməsi kimi ekoloji göstəricilər.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4740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0" name="Text 8"/>
          <p:cNvSpPr/>
          <p:nvPr/>
        </p:nvSpPr>
        <p:spPr>
          <a:xfrm>
            <a:off x="9725204" y="351651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0377249" y="3474006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IoT Sensorları: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Temperatur, rütubət, havanın keyfiyyəti, torpaq vəziyyəti kimi ölçmələr.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4075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1"/>
          <p:cNvSpPr/>
          <p:nvPr/>
        </p:nvSpPr>
        <p:spPr>
          <a:xfrm>
            <a:off x="878860" y="54500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530906" y="540758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Sosial Media: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Fəlakət anındakı ictimai rəy və insan davranışları.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54075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6" name="Text 14"/>
          <p:cNvSpPr/>
          <p:nvPr/>
        </p:nvSpPr>
        <p:spPr>
          <a:xfrm>
            <a:off x="7513737" y="54500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5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65783" y="540758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Elmi Tədqiqatlar: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İqlim modelləri və ekoloji müşahidələrdən əldə olunan məlumatlar.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057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İqlim Dəyişikliyi ilə Mübarizədə Data-dan İstifadə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05106"/>
            <a:ext cx="35028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Ətraf Mühitin Monitorinqi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8625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Data vasitəsilə meşə kəsimi, deforestrasiya və torpaq istifadəsi real vaxtda izlənir.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1612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"Google’s Project Sunroof" binaların günəş enerjisi potensialını təhlil edərək yaşıl enerji təşviqinə dəstək verir.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05106"/>
            <a:ext cx="39235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Erkən Xəbərdarlıq Sistemləri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8625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Sel, qasırğa, meşə yanğınları kimi fəlakətləri vaxtından əvvəl aşkar etmək üçün data istifadə olunur.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21612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"IBM’s Environmental Intelligence Suite" şirkətlərə riskləri proqnozlaşdırmaq və resursların səmərəli idarə edilməsini təmin edir.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69739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Təbii Fəlakətlərin Aşkarlanması və Proqnozlaşdırılması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2175867"/>
            <a:ext cx="3687485" cy="3476506"/>
          </a:xfrm>
          <a:prstGeom prst="roundRect">
            <a:avLst>
              <a:gd name="adj" fmla="val 783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461641" y="235731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Zəlzələlər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461641" y="2749629"/>
            <a:ext cx="3324582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Quake-Catcher Network (QCN):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Mobil telefonlardakı sensorlar və internetdən istifadə edərək zəlzələlər erkən aşkarlanır.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461641" y="4019550"/>
            <a:ext cx="3324582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LITMUS Model: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Twitter və Instagram kimi sosial mediada yayılan məlumatlarla birgə, yer dəyişiklikləri və torpaq sürüşmələri əvvəlcədən müəyyən edilir.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10149126" y="2175867"/>
            <a:ext cx="3687485" cy="3476506"/>
          </a:xfrm>
          <a:prstGeom prst="roundRect">
            <a:avLst>
              <a:gd name="adj" fmla="val 783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10330577" y="235731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Selsular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30577" y="2749629"/>
            <a:ext cx="3324582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Peyk şəkilləri və sosial media məlumatlarının birləşdirilməsi ilə sel hadisələri real vaxtda izlənilir.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
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10330577" y="4019550"/>
            <a:ext cx="332458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Floodtags platforması, Twitter üzərindən əldə etdiyi məlumatlarla selin harada baş verdiyini göstərir.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6280190" y="5833824"/>
            <a:ext cx="7556421" cy="1626037"/>
          </a:xfrm>
          <a:prstGeom prst="roundRect">
            <a:avLst>
              <a:gd name="adj" fmla="val 1674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6461641" y="6015276"/>
            <a:ext cx="235696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Qasırğalar və Tufanlar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461641" y="6407587"/>
            <a:ext cx="7193518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Mobil telefonlardan və hava şəraiti haqqında məlumatlardan istifadə edərək erkən xəbərdarlıq sistemləri qurulur. Bu sistemlər, qasırğaların və tufanların təsirini əvvəlcədən bildirərək insan itkilərini və maddi zərərləri azaldır.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682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00149"/>
            <a:ext cx="1298090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Ekoloji Qoruma və Davamlı İnkişaf Üçün Data-nın İstifadəsi:</a:t>
            </a:r>
            <a:endParaRPr lang="en-US" sz="3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939302"/>
            <a:ext cx="453628" cy="45362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574381"/>
            <a:ext cx="3056572" cy="566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Meşələrin Bərpası və Yaşıllaşdırma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5250180"/>
            <a:ext cx="3056572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Torpaq, iqlim və təbiət haqqında toplanan məlumatlarla ağac əkmək üçün ən yaxşı yerlər müəyyən edilir.</a:t>
            </a:r>
            <a:endParaRPr lang="en-US" sz="1400" dirty="0"/>
          </a:p>
        </p:txBody>
      </p:sp>
      <p:sp>
        <p:nvSpPr>
          <p:cNvPr id="7" name="Text 3"/>
          <p:cNvSpPr/>
          <p:nvPr/>
        </p:nvSpPr>
        <p:spPr>
          <a:xfrm>
            <a:off x="793790" y="6520101"/>
            <a:ext cx="305657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"EcoMatcher" platforması bu məlumatlardan istifadə edərək ağac əkmə layihələri həyata keçirir.</a:t>
            </a:r>
            <a:endParaRPr lang="en-US" sz="14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539" y="3939302"/>
            <a:ext cx="453628" cy="45362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122539" y="4574381"/>
            <a:ext cx="275117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Davamlı Kənd Təsərrüfatı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4122539" y="4966692"/>
            <a:ext cx="3056572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"Climate FieldView" kimi proqramlar, fermerlərə torpaqlarını və hava şəraitini izləyərək məhsuldarlığı artırmağa kömək edir.</a:t>
            </a:r>
            <a:endParaRPr lang="en-US" sz="140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288" y="3939302"/>
            <a:ext cx="453628" cy="45362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51288" y="457438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Enerji İdarəetməsi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451288" y="4966692"/>
            <a:ext cx="3056572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Smart grid sistemləri və bərpa olunan enerji mənbələri vasitəsilə toplanan data, enerjinin daha səmərəli və balanslı şəkildə idarə edilməsini təmin edir.</a:t>
            </a:r>
            <a:endParaRPr lang="en-US" sz="1400" dirty="0"/>
          </a:p>
        </p:txBody>
      </p:sp>
      <p:sp>
        <p:nvSpPr>
          <p:cNvPr id="14" name="Text 8"/>
          <p:cNvSpPr/>
          <p:nvPr/>
        </p:nvSpPr>
        <p:spPr>
          <a:xfrm>
            <a:off x="7451288" y="6526887"/>
            <a:ext cx="305657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"Tesla Opticaster" kimi texnologiyalar karbon izinin azaldılmasına kömək edir.</a:t>
            </a:r>
            <a:endParaRPr lang="en-US" sz="14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80038" y="3939302"/>
            <a:ext cx="453628" cy="45362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780038" y="4574381"/>
            <a:ext cx="292536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Biomüxtəlifliyin Qorunması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10780038" y="4966692"/>
            <a:ext cx="305657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"Microsoft AI for Earth" layihəsi  təbiətdəki nadir və təhlükə altında olan növlər izlənir və qorunur.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1410"/>
            <a:ext cx="12604671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GMSL = Global Mean Sea Level – Qlobal Orta Dəniz Səviyyəsi (mm)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1415" y="1615083"/>
            <a:ext cx="9127450" cy="581310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5598" y="424458"/>
            <a:ext cx="8879086" cy="73805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0556"/>
            <a:ext cx="4252913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24113" y="1512332"/>
            <a:ext cx="9782056" cy="60767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2025-03-15T12:29:25Z</dcterms:created>
  <dcterms:modified xsi:type="dcterms:W3CDTF">2025-03-15T12:29:25Z</dcterms:modified>
</cp:coreProperties>
</file>